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2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759" r:id="rId2"/>
    <p:sldMasterId id="2147483718" r:id="rId3"/>
  </p:sldMasterIdLst>
  <p:notesMasterIdLst>
    <p:notesMasterId r:id="rId18"/>
  </p:notesMasterIdLst>
  <p:sldIdLst>
    <p:sldId id="380" r:id="rId4"/>
    <p:sldId id="312" r:id="rId5"/>
    <p:sldId id="321" r:id="rId6"/>
    <p:sldId id="361" r:id="rId7"/>
    <p:sldId id="375" r:id="rId8"/>
    <p:sldId id="376" r:id="rId9"/>
    <p:sldId id="372" r:id="rId10"/>
    <p:sldId id="377" r:id="rId11"/>
    <p:sldId id="379" r:id="rId12"/>
    <p:sldId id="378" r:id="rId13"/>
    <p:sldId id="365" r:id="rId14"/>
    <p:sldId id="357" r:id="rId15"/>
    <p:sldId id="319" r:id="rId16"/>
    <p:sldId id="381" r:id="rId1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1pPr>
    <a:lvl2pPr marL="342900" indent="114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2pPr>
    <a:lvl3pPr marL="685800" indent="228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3pPr>
    <a:lvl4pPr marL="1028700" indent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4pPr>
    <a:lvl5pPr marL="1371600" indent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F0101"/>
    <a:srgbClr val="FF5E55"/>
    <a:srgbClr val="00B762"/>
    <a:srgbClr val="DF0048"/>
    <a:srgbClr val="D8D8D8"/>
    <a:srgbClr val="FAEF9B"/>
    <a:srgbClr val="8BB408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4660"/>
  </p:normalViewPr>
  <p:slideViewPr>
    <p:cSldViewPr snapToGrid="0">
      <p:cViewPr>
        <p:scale>
          <a:sx n="110" d="100"/>
          <a:sy n="110" d="100"/>
        </p:scale>
        <p:origin x="-378" y="-228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fld id="{79798C04-8034-4FBA-83DA-2051F2F8B73E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等线"/>
                <a:cs typeface="等线"/>
              </a:defRPr>
            </a:lvl1pPr>
          </a:lstStyle>
          <a:p>
            <a:pPr>
              <a:defRPr/>
            </a:pPr>
            <a:fld id="{D37D449D-5831-41A9-B388-FCEBC68CA8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133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884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8545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843175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864223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978105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43892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227615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396576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571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266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73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545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35015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047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85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849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3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897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24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823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919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556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081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350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13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91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979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619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380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880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081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40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68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918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981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16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11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667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811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850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693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498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042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21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03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47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77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776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377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623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095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10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066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555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87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11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375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4929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846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44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8325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440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188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9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358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049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481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071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2406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52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684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315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575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954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65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059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92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1133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384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5926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68454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2374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2074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56149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94740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57074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06745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50548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1670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923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75443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238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65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686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239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531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79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07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359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267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244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8331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488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305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96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23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007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199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849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118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373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79504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801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425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394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290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01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00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248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295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75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56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26854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593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99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03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925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76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873623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674801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366408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178753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z="1400" smtClean="0">
                <a:solidFill>
                  <a:prstClr val="black"/>
                </a:solidFill>
                <a:latin typeface="Calibri"/>
                <a:ea typeface="宋体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400">
              <a:solidFill>
                <a:prstClr val="black"/>
              </a:solidFill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5041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" Target="../slides/slid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26" Type="http://schemas.openxmlformats.org/officeDocument/2006/relationships/slideLayout" Target="../slideLayouts/slideLayout73.xml"/><Relationship Id="rId39" Type="http://schemas.openxmlformats.org/officeDocument/2006/relationships/slideLayout" Target="../slideLayouts/slideLayout86.xml"/><Relationship Id="rId3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68.xml"/><Relationship Id="rId34" Type="http://schemas.openxmlformats.org/officeDocument/2006/relationships/slideLayout" Target="../slideLayouts/slideLayout81.xml"/><Relationship Id="rId42" Type="http://schemas.openxmlformats.org/officeDocument/2006/relationships/slideLayout" Target="../slideLayouts/slideLayout89.xml"/><Relationship Id="rId47" Type="http://schemas.openxmlformats.org/officeDocument/2006/relationships/slideLayout" Target="../slideLayouts/slideLayout94.xml"/><Relationship Id="rId50" Type="http://schemas.openxmlformats.org/officeDocument/2006/relationships/image" Target="../media/image2.png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5" Type="http://schemas.openxmlformats.org/officeDocument/2006/relationships/slideLayout" Target="../slideLayouts/slideLayout72.xml"/><Relationship Id="rId33" Type="http://schemas.openxmlformats.org/officeDocument/2006/relationships/slideLayout" Target="../slideLayouts/slideLayout80.xml"/><Relationship Id="rId38" Type="http://schemas.openxmlformats.org/officeDocument/2006/relationships/slideLayout" Target="../slideLayouts/slideLayout85.xml"/><Relationship Id="rId46" Type="http://schemas.openxmlformats.org/officeDocument/2006/relationships/slideLayout" Target="../slideLayouts/slideLayout93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0" Type="http://schemas.openxmlformats.org/officeDocument/2006/relationships/slideLayout" Target="../slideLayouts/slideLayout67.xml"/><Relationship Id="rId29" Type="http://schemas.openxmlformats.org/officeDocument/2006/relationships/slideLayout" Target="../slideLayouts/slideLayout76.xml"/><Relationship Id="rId41" Type="http://schemas.openxmlformats.org/officeDocument/2006/relationships/slideLayout" Target="../slideLayouts/slideLayout88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71.xml"/><Relationship Id="rId32" Type="http://schemas.openxmlformats.org/officeDocument/2006/relationships/slideLayout" Target="../slideLayouts/slideLayout79.xml"/><Relationship Id="rId37" Type="http://schemas.openxmlformats.org/officeDocument/2006/relationships/slideLayout" Target="../slideLayouts/slideLayout84.xml"/><Relationship Id="rId40" Type="http://schemas.openxmlformats.org/officeDocument/2006/relationships/slideLayout" Target="../slideLayouts/slideLayout87.xml"/><Relationship Id="rId45" Type="http://schemas.openxmlformats.org/officeDocument/2006/relationships/slideLayout" Target="../slideLayouts/slideLayout92.xml"/><Relationship Id="rId5" Type="http://schemas.openxmlformats.org/officeDocument/2006/relationships/slideLayout" Target="../slideLayouts/slideLayout52.xml"/><Relationship Id="rId15" Type="http://schemas.openxmlformats.org/officeDocument/2006/relationships/slideLayout" Target="../slideLayouts/slideLayout62.xml"/><Relationship Id="rId23" Type="http://schemas.openxmlformats.org/officeDocument/2006/relationships/slideLayout" Target="../slideLayouts/slideLayout70.xml"/><Relationship Id="rId28" Type="http://schemas.openxmlformats.org/officeDocument/2006/relationships/slideLayout" Target="../slideLayouts/slideLayout75.xml"/><Relationship Id="rId36" Type="http://schemas.openxmlformats.org/officeDocument/2006/relationships/slideLayout" Target="../slideLayouts/slideLayout83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57.xml"/><Relationship Id="rId19" Type="http://schemas.openxmlformats.org/officeDocument/2006/relationships/slideLayout" Target="../slideLayouts/slideLayout66.xml"/><Relationship Id="rId31" Type="http://schemas.openxmlformats.org/officeDocument/2006/relationships/slideLayout" Target="../slideLayouts/slideLayout78.xml"/><Relationship Id="rId44" Type="http://schemas.openxmlformats.org/officeDocument/2006/relationships/slideLayout" Target="../slideLayouts/slideLayout91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Relationship Id="rId22" Type="http://schemas.openxmlformats.org/officeDocument/2006/relationships/slideLayout" Target="../slideLayouts/slideLayout69.xml"/><Relationship Id="rId27" Type="http://schemas.openxmlformats.org/officeDocument/2006/relationships/slideLayout" Target="../slideLayouts/slideLayout74.xml"/><Relationship Id="rId30" Type="http://schemas.openxmlformats.org/officeDocument/2006/relationships/slideLayout" Target="../slideLayouts/slideLayout77.xml"/><Relationship Id="rId35" Type="http://schemas.openxmlformats.org/officeDocument/2006/relationships/slideLayout" Target="../slideLayouts/slideLayout82.xml"/><Relationship Id="rId43" Type="http://schemas.openxmlformats.org/officeDocument/2006/relationships/slideLayout" Target="../slideLayouts/slideLayout90.xml"/><Relationship Id="rId48" Type="http://schemas.openxmlformats.org/officeDocument/2006/relationships/theme" Target="../theme/theme2.xml"/><Relationship Id="rId8" Type="http://schemas.openxmlformats.org/officeDocument/2006/relationships/slideLayout" Target="../slideLayouts/slideLayout5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slideLayout" Target="../slideLayouts/slideLayout107.xml"/><Relationship Id="rId18" Type="http://schemas.openxmlformats.org/officeDocument/2006/relationships/slideLayout" Target="../slideLayouts/slideLayout112.xml"/><Relationship Id="rId26" Type="http://schemas.openxmlformats.org/officeDocument/2006/relationships/slideLayout" Target="../slideLayouts/slideLayout120.xml"/><Relationship Id="rId39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97.xml"/><Relationship Id="rId21" Type="http://schemas.openxmlformats.org/officeDocument/2006/relationships/slideLayout" Target="../slideLayouts/slideLayout115.xml"/><Relationship Id="rId34" Type="http://schemas.openxmlformats.org/officeDocument/2006/relationships/slideLayout" Target="../slideLayouts/slideLayout128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6.xml"/><Relationship Id="rId17" Type="http://schemas.openxmlformats.org/officeDocument/2006/relationships/slideLayout" Target="../slideLayouts/slideLayout111.xml"/><Relationship Id="rId25" Type="http://schemas.openxmlformats.org/officeDocument/2006/relationships/slideLayout" Target="../slideLayouts/slideLayout119.xml"/><Relationship Id="rId33" Type="http://schemas.openxmlformats.org/officeDocument/2006/relationships/slideLayout" Target="../slideLayouts/slideLayout127.xml"/><Relationship Id="rId38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110.xml"/><Relationship Id="rId20" Type="http://schemas.openxmlformats.org/officeDocument/2006/relationships/slideLayout" Target="../slideLayouts/slideLayout114.xml"/><Relationship Id="rId29" Type="http://schemas.openxmlformats.org/officeDocument/2006/relationships/slideLayout" Target="../slideLayouts/slideLayout123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24" Type="http://schemas.openxmlformats.org/officeDocument/2006/relationships/slideLayout" Target="../slideLayouts/slideLayout118.xml"/><Relationship Id="rId32" Type="http://schemas.openxmlformats.org/officeDocument/2006/relationships/slideLayout" Target="../slideLayouts/slideLayout126.xml"/><Relationship Id="rId37" Type="http://schemas.openxmlformats.org/officeDocument/2006/relationships/slideLayout" Target="../slideLayouts/slideLayout131.xml"/><Relationship Id="rId40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99.xml"/><Relationship Id="rId15" Type="http://schemas.openxmlformats.org/officeDocument/2006/relationships/slideLayout" Target="../slideLayouts/slideLayout109.xml"/><Relationship Id="rId23" Type="http://schemas.openxmlformats.org/officeDocument/2006/relationships/slideLayout" Target="../slideLayouts/slideLayout117.xml"/><Relationship Id="rId28" Type="http://schemas.openxmlformats.org/officeDocument/2006/relationships/slideLayout" Target="../slideLayouts/slideLayout122.xml"/><Relationship Id="rId36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04.xml"/><Relationship Id="rId19" Type="http://schemas.openxmlformats.org/officeDocument/2006/relationships/slideLayout" Target="../slideLayouts/slideLayout113.xml"/><Relationship Id="rId31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slideLayout" Target="../slideLayouts/slideLayout108.xml"/><Relationship Id="rId22" Type="http://schemas.openxmlformats.org/officeDocument/2006/relationships/slideLayout" Target="../slideLayouts/slideLayout116.xml"/><Relationship Id="rId27" Type="http://schemas.openxmlformats.org/officeDocument/2006/relationships/slideLayout" Target="../slideLayouts/slideLayout121.xml"/><Relationship Id="rId30" Type="http://schemas.openxmlformats.org/officeDocument/2006/relationships/slideLayout" Target="../slideLayouts/slideLayout124.xml"/><Relationship Id="rId35" Type="http://schemas.openxmlformats.org/officeDocument/2006/relationships/slideLayout" Target="../slideLayouts/slideLayout129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蒜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叶的生长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1" action="ppaction://hlinksldjump"/>
            </p:cNvPr>
            <p:cNvPicPr>
              <a:picLocks noChangeAspect="1"/>
            </p:cNvPicPr>
            <p:nvPr/>
          </p:nvPicPr>
          <p:blipFill>
            <a:blip r:embed="rId5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52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  <p:sldLayoutId id="2147483708" r:id="rId31"/>
    <p:sldLayoutId id="2147483709" r:id="rId32"/>
    <p:sldLayoutId id="2147483710" r:id="rId33"/>
    <p:sldLayoutId id="2147483711" r:id="rId34"/>
    <p:sldLayoutId id="2147483712" r:id="rId35"/>
    <p:sldLayoutId id="2147483713" r:id="rId36"/>
    <p:sldLayoutId id="2147483714" r:id="rId37"/>
    <p:sldLayoutId id="2147483715" r:id="rId38"/>
    <p:sldLayoutId id="2147483716" r:id="rId39"/>
    <p:sldLayoutId id="2147483717" r:id="rId40"/>
    <p:sldLayoutId id="2147483670" r:id="rId41"/>
    <p:sldLayoutId id="2147483671" r:id="rId42"/>
    <p:sldLayoutId id="2147483672" r:id="rId43"/>
    <p:sldLayoutId id="2147483673" r:id="rId44"/>
    <p:sldLayoutId id="2147483674" r:id="rId45"/>
    <p:sldLayoutId id="2147483675" r:id="rId46"/>
    <p:sldLayoutId id="2147483676" r:id="rId4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蒜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叶的生长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992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  <p:sldLayoutId id="2147483775" r:id="rId16"/>
    <p:sldLayoutId id="2147483776" r:id="rId17"/>
    <p:sldLayoutId id="2147483777" r:id="rId18"/>
    <p:sldLayoutId id="2147483778" r:id="rId19"/>
    <p:sldLayoutId id="2147483779" r:id="rId20"/>
    <p:sldLayoutId id="2147483780" r:id="rId21"/>
    <p:sldLayoutId id="2147483781" r:id="rId22"/>
    <p:sldLayoutId id="2147483782" r:id="rId23"/>
    <p:sldLayoutId id="2147483783" r:id="rId24"/>
    <p:sldLayoutId id="2147483784" r:id="rId25"/>
    <p:sldLayoutId id="2147483785" r:id="rId26"/>
    <p:sldLayoutId id="2147483786" r:id="rId27"/>
    <p:sldLayoutId id="2147483787" r:id="rId28"/>
    <p:sldLayoutId id="2147483788" r:id="rId29"/>
    <p:sldLayoutId id="2147483789" r:id="rId30"/>
    <p:sldLayoutId id="2147483790" r:id="rId31"/>
    <p:sldLayoutId id="2147483791" r:id="rId32"/>
    <p:sldLayoutId id="2147483792" r:id="rId33"/>
    <p:sldLayoutId id="2147483793" r:id="rId34"/>
    <p:sldLayoutId id="2147483794" r:id="rId35"/>
    <p:sldLayoutId id="2147483795" r:id="rId36"/>
    <p:sldLayoutId id="2147483796" r:id="rId37"/>
    <p:sldLayoutId id="2147483797" r:id="rId38"/>
    <p:sldLayoutId id="2147483798" r:id="rId39"/>
    <p:sldLayoutId id="2147483799" r:id="rId40"/>
    <p:sldLayoutId id="2147483800" r:id="rId41"/>
    <p:sldLayoutId id="2147483801" r:id="rId42"/>
    <p:sldLayoutId id="2147483802" r:id="rId43"/>
    <p:sldLayoutId id="2147483803" r:id="rId44"/>
    <p:sldLayoutId id="2147483804" r:id="rId45"/>
    <p:sldLayoutId id="2147483805" r:id="rId46"/>
    <p:sldLayoutId id="2147483806" r:id="rId4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+mn-cs"/>
              </a:rPr>
              <a:t>长方形和正方形的面积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7252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  <p:sldLayoutId id="2147483736" r:id="rId18"/>
    <p:sldLayoutId id="2147483737" r:id="rId19"/>
    <p:sldLayoutId id="2147483738" r:id="rId20"/>
    <p:sldLayoutId id="2147483739" r:id="rId21"/>
    <p:sldLayoutId id="2147483740" r:id="rId22"/>
    <p:sldLayoutId id="2147483741" r:id="rId23"/>
    <p:sldLayoutId id="2147483742" r:id="rId24"/>
    <p:sldLayoutId id="2147483743" r:id="rId25"/>
    <p:sldLayoutId id="2147483744" r:id="rId26"/>
    <p:sldLayoutId id="2147483745" r:id="rId27"/>
    <p:sldLayoutId id="2147483746" r:id="rId28"/>
    <p:sldLayoutId id="2147483747" r:id="rId29"/>
    <p:sldLayoutId id="2147483748" r:id="rId30"/>
    <p:sldLayoutId id="2147483749" r:id="rId31"/>
    <p:sldLayoutId id="2147483750" r:id="rId32"/>
    <p:sldLayoutId id="2147483751" r:id="rId33"/>
    <p:sldLayoutId id="2147483752" r:id="rId34"/>
    <p:sldLayoutId id="2147483753" r:id="rId35"/>
    <p:sldLayoutId id="2147483754" r:id="rId36"/>
    <p:sldLayoutId id="2147483755" r:id="rId37"/>
    <p:sldLayoutId id="2147483756" r:id="rId38"/>
    <p:sldLayoutId id="2147483757" r:id="rId39"/>
    <p:sldLayoutId id="2147483758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54.xml"/><Relationship Id="rId6" Type="http://schemas.openxmlformats.org/officeDocument/2006/relationships/slide" Target="slide3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73527" y="1435155"/>
            <a:ext cx="438645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蒜叶的生长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</a:rPr>
              <a:t>情境导入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</a:rPr>
              <a:t>拓展延伸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</a:rPr>
              <a:t>课外活动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50AA"/>
                </a:solidFill>
                <a:latin typeface="宋体"/>
              </a:rPr>
              <a:t>折线统计图</a:t>
            </a: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宋体"/>
              </a:rPr>
              <a:t>活动探究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559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2"/>
          <p:cNvSpPr txBox="1">
            <a:spLocks noChangeArrowheads="1"/>
          </p:cNvSpPr>
          <p:nvPr/>
        </p:nvSpPr>
        <p:spPr bwMode="auto">
          <a:xfrm>
            <a:off x="981264" y="4026378"/>
            <a:ext cx="6601334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从实验数据中，你还能获得哪些信息？</a:t>
            </a:r>
          </a:p>
        </p:txBody>
      </p: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2547372" y="269257"/>
            <a:ext cx="4897242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记录蒜叶的生长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61636" y="1036541"/>
            <a:ext cx="4176772" cy="2871225"/>
            <a:chOff x="1665406" y="1791932"/>
            <a:chExt cx="4857750" cy="3248025"/>
          </a:xfrm>
        </p:grpSpPr>
        <p:pic>
          <p:nvPicPr>
            <p:cNvPr id="9" name="图片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5406" y="1791932"/>
              <a:ext cx="4857750" cy="324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2897913" y="2959534"/>
              <a:ext cx="2082621" cy="2616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1050" b="1" dirty="0" smtClean="0">
                  <a:latin typeface="黑体" pitchFamily="49" charset="-122"/>
                  <a:ea typeface="黑体" pitchFamily="49" charset="-122"/>
                </a:rPr>
                <a:t>第</a:t>
              </a:r>
              <a:r>
                <a:rPr lang="zh-CN" altLang="en-US" sz="1100" b="1" u="sng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   </a:t>
              </a:r>
              <a:r>
                <a:rPr lang="zh-CN" altLang="en-US" sz="1050" b="1" dirty="0" smtClean="0">
                  <a:latin typeface="黑体" pitchFamily="49" charset="-122"/>
                  <a:ea typeface="黑体" pitchFamily="49" charset="-122"/>
                </a:rPr>
                <a:t>小组蒜叶生长情况统计图</a:t>
              </a:r>
              <a:endParaRPr lang="zh-CN" altLang="en-US" sz="1050" b="1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46617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童晓芳\个人专业成长\各类撰稿\20180605路编1-6下册《课件》\课件专用人物图\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71" b="13347"/>
          <a:stretch/>
        </p:blipFill>
        <p:spPr bwMode="auto">
          <a:xfrm>
            <a:off x="2802766" y="3104697"/>
            <a:ext cx="2889669" cy="155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圆角矩形标注 22"/>
          <p:cNvSpPr/>
          <p:nvPr/>
        </p:nvSpPr>
        <p:spPr>
          <a:xfrm>
            <a:off x="732526" y="1479550"/>
            <a:ext cx="2309813" cy="1173163"/>
          </a:xfrm>
          <a:prstGeom prst="wedgeRoundRectCallout">
            <a:avLst>
              <a:gd name="adj1" fmla="val 34490"/>
              <a:gd name="adj2" fmla="val 8262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统计图能清楚地显示蒜叶的生长变化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情况</a:t>
            </a:r>
            <a:r>
              <a:rPr lang="zh-CN" altLang="en-US" sz="2400" b="1" noProof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noProof="1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3417888" y="1657349"/>
            <a:ext cx="2354262" cy="1111729"/>
          </a:xfrm>
          <a:prstGeom prst="wedgeRoundRectCallout">
            <a:avLst>
              <a:gd name="adj1" fmla="val -42048"/>
              <a:gd name="adj2" fmla="val 9125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要坚持按时观察、认真测量、准确记录。</a:t>
            </a:r>
          </a:p>
        </p:txBody>
      </p:sp>
      <p:sp>
        <p:nvSpPr>
          <p:cNvPr id="25" name="圆角矩形标注 24"/>
          <p:cNvSpPr/>
          <p:nvPr/>
        </p:nvSpPr>
        <p:spPr>
          <a:xfrm>
            <a:off x="6162675" y="1789113"/>
            <a:ext cx="2493963" cy="708025"/>
          </a:xfrm>
          <a:prstGeom prst="wedgeRoundRectCallout">
            <a:avLst>
              <a:gd name="adj1" fmla="val -67888"/>
              <a:gd name="adj2" fmla="val 12958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任务多时，可以小组合作完成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52309" y="744895"/>
            <a:ext cx="66456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回顾观察记录的过程，你有什么体会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1" t="17277" r="31326" b="8395"/>
          <a:stretch/>
        </p:blipFill>
        <p:spPr bwMode="auto">
          <a:xfrm>
            <a:off x="7669250" y="2310089"/>
            <a:ext cx="850114" cy="106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标注 14"/>
          <p:cNvSpPr/>
          <p:nvPr/>
        </p:nvSpPr>
        <p:spPr>
          <a:xfrm>
            <a:off x="2172666" y="2503443"/>
            <a:ext cx="5220171" cy="560715"/>
          </a:xfrm>
          <a:prstGeom prst="wedgeRoundRectCallout">
            <a:avLst>
              <a:gd name="adj1" fmla="val 55482"/>
              <a:gd name="adj2" fmla="val 3486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能直观显示数据的变化，便于观察。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1535164" y="1419943"/>
            <a:ext cx="5857673" cy="483160"/>
          </a:xfrm>
          <a:prstGeom prst="wedgeRoundRectCallout">
            <a:avLst>
              <a:gd name="adj1" fmla="val -35870"/>
              <a:gd name="adj2" fmla="val 8196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你觉得用折线统计图记录数据有什么好处？</a:t>
            </a:r>
            <a:endParaRPr lang="zh-CN" altLang="en-US" sz="2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2363045" y="3446229"/>
            <a:ext cx="4839412" cy="484143"/>
          </a:xfrm>
          <a:prstGeom prst="wedgeRoundRectCallout">
            <a:avLst>
              <a:gd name="adj1" fmla="val 58635"/>
              <a:gd name="adj2" fmla="val -5205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能看出不同数据的差异，便于比较。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55" y="1696029"/>
            <a:ext cx="1126831" cy="16148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828090"/>
            <a:ext cx="5437285" cy="4130864"/>
          </a:xfrm>
          <a:prstGeom prst="rect">
            <a:avLst/>
          </a:prstGeom>
        </p:spPr>
      </p:pic>
      <p:sp>
        <p:nvSpPr>
          <p:cNvPr id="80" name="矩形 4"/>
          <p:cNvSpPr>
            <a:spLocks noChangeArrowheads="1"/>
          </p:cNvSpPr>
          <p:nvPr/>
        </p:nvSpPr>
        <p:spPr bwMode="auto">
          <a:xfrm>
            <a:off x="2883930" y="1289477"/>
            <a:ext cx="3553839" cy="2039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你还可以观察黄豆、绿豆的发芽情况，制作折线统计图！</a:t>
            </a:r>
            <a:endParaRPr lang="zh-CN" altLang="en-US" sz="32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课外活动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  <a:cs typeface="+mn-cs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331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D:\童晓芳\个人专业成长\各类撰稿\20180605路编1-6下册《课件》\课件专用人物图\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18182"/>
          <a:stretch/>
        </p:blipFill>
        <p:spPr bwMode="auto">
          <a:xfrm>
            <a:off x="7367574" y="2733537"/>
            <a:ext cx="1330090" cy="1165678"/>
          </a:xfrm>
          <a:prstGeom prst="rect">
            <a:avLst/>
          </a:prstGeom>
          <a:noFill/>
          <a:extLst/>
        </p:spPr>
      </p:pic>
      <p:pic>
        <p:nvPicPr>
          <p:cNvPr id="1027" name="Picture 3" descr="D:\童晓芳\个人专业成长\各类撰稿\20180605路编1-6下册《课件》\课件专用人物图\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70" y="1798303"/>
            <a:ext cx="1554734" cy="1242142"/>
          </a:xfrm>
          <a:prstGeom prst="rect">
            <a:avLst/>
          </a:prstGeom>
          <a:noFill/>
          <a:extLst/>
        </p:spPr>
      </p:pic>
      <p:sp>
        <p:nvSpPr>
          <p:cNvPr id="9" name="圆角矩形标注 8"/>
          <p:cNvSpPr/>
          <p:nvPr/>
        </p:nvSpPr>
        <p:spPr>
          <a:xfrm>
            <a:off x="1640704" y="1140684"/>
            <a:ext cx="2697387" cy="1067677"/>
          </a:xfrm>
          <a:prstGeom prst="wedgeRoundRectCallout">
            <a:avLst>
              <a:gd name="adj1" fmla="val -52603"/>
              <a:gd name="adj2" fmla="val 3568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你对蒜头、蒜苗的种植、用处有哪些了解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4873921" y="1798302"/>
            <a:ext cx="2623049" cy="1518073"/>
          </a:xfrm>
          <a:prstGeom prst="wedgeRoundRectCallout">
            <a:avLst>
              <a:gd name="adj1" fmla="val 60139"/>
              <a:gd name="adj2" fmla="val 3251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fontAlgn="auto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蒜头埋入土中可以生长成蒜苗，蒜头可以食用调味、杀灭病菌。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 fontAlgn="auto"/>
            <a:endParaRPr lang="zh-CN" altLang="en-US" sz="2400" b="1" noProof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1278307" y="2838092"/>
            <a:ext cx="3422180" cy="1770102"/>
          </a:xfrm>
          <a:prstGeom prst="wedgeRoundRectCallout">
            <a:avLst>
              <a:gd name="adj1" fmla="val -55536"/>
              <a:gd name="adj2" fmla="val -3860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做菜时常用蒜叶来调味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你注意过蒜头发芽情况、蒜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叶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的生长过程吗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？有什么办法能观察到蒜叶的生长过程？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5072158" y="3696493"/>
            <a:ext cx="2616820" cy="879547"/>
          </a:xfrm>
          <a:prstGeom prst="wedgeRoundRectCallout">
            <a:avLst>
              <a:gd name="adj1" fmla="val 56965"/>
              <a:gd name="adj2" fmla="val -4553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fontAlgn="auto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可以做一个发芽实验。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 fontAlgn="auto"/>
            <a:endParaRPr lang="zh-CN" altLang="en-US" sz="2400" b="1" noProof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5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163263" y="492072"/>
            <a:ext cx="3565341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种植蒜头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832" y="2542465"/>
            <a:ext cx="6450820" cy="198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圆角矩形标注 24"/>
          <p:cNvSpPr/>
          <p:nvPr/>
        </p:nvSpPr>
        <p:spPr>
          <a:xfrm>
            <a:off x="951580" y="1250729"/>
            <a:ext cx="7804226" cy="1112898"/>
          </a:xfrm>
          <a:prstGeom prst="wedgeRoundRectCallout">
            <a:avLst>
              <a:gd name="adj1" fmla="val -51556"/>
              <a:gd name="adj2" fmla="val 4042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小组合作，选择一些饱满的蒜瓣，分别种在三个盆里，其中一盆放水，两盆放土。将种在土壤中的两盆蒜瓣分别放在阳光下和房间里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活动探究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64" y="2084729"/>
            <a:ext cx="1126831" cy="16148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2625006" y="381400"/>
            <a:ext cx="4897242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记录根须的生长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296" y="2022878"/>
            <a:ext cx="5241925" cy="262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圆角矩形标注 19"/>
          <p:cNvSpPr/>
          <p:nvPr/>
        </p:nvSpPr>
        <p:spPr>
          <a:xfrm>
            <a:off x="1003341" y="1026457"/>
            <a:ext cx="7804226" cy="802339"/>
          </a:xfrm>
          <a:prstGeom prst="wedgeRoundRectCallout">
            <a:avLst>
              <a:gd name="adj1" fmla="val -38402"/>
              <a:gd name="adj2" fmla="val 6910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种在水中的蒜瓣可以看到根须的生长。从第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天开始，测量并记录一个星期根须的生长情况，完成下面的统计图。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25" y="1675401"/>
            <a:ext cx="1126831" cy="16148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243" y="1056771"/>
            <a:ext cx="5241925" cy="262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22"/>
          <p:cNvSpPr txBox="1">
            <a:spLocks noChangeArrowheads="1"/>
          </p:cNvSpPr>
          <p:nvPr/>
        </p:nvSpPr>
        <p:spPr bwMode="auto">
          <a:xfrm>
            <a:off x="571316" y="3798468"/>
            <a:ext cx="79173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种在水中的蒜瓣第几天开始长出根须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？在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小组里说说根须的生长变化情况。</a:t>
            </a:r>
          </a:p>
        </p:txBody>
      </p:sp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2625006" y="450412"/>
            <a:ext cx="4897242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记录根须的生长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01133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541" y="1120779"/>
            <a:ext cx="5241925" cy="262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22"/>
          <p:cNvSpPr txBox="1">
            <a:spLocks noChangeArrowheads="1"/>
          </p:cNvSpPr>
          <p:nvPr/>
        </p:nvSpPr>
        <p:spPr bwMode="auto">
          <a:xfrm>
            <a:off x="788056" y="3802127"/>
            <a:ext cx="722587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）其他小组的蒜瓣第几天开始长出根须？了解各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小组第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天和第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天的根须长度，分别计算平均数。</a:t>
            </a:r>
          </a:p>
        </p:txBody>
      </p:sp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2625006" y="433159"/>
            <a:ext cx="4897242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记录根须的生长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82876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标注 24"/>
          <p:cNvSpPr/>
          <p:nvPr/>
        </p:nvSpPr>
        <p:spPr>
          <a:xfrm>
            <a:off x="749539" y="774825"/>
            <a:ext cx="7952815" cy="802339"/>
          </a:xfrm>
          <a:prstGeom prst="wedgeRoundRectCallout">
            <a:avLst>
              <a:gd name="adj1" fmla="val -40463"/>
              <a:gd name="adj2" fmla="val 7232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从第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天开始，每两天一次，测量放在阳光下和房间里的两盆蒜瓣长出的最长叶片，记录数据，并完成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统计图。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40" y="1577164"/>
            <a:ext cx="1126831" cy="1614828"/>
          </a:xfrm>
          <a:prstGeom prst="rect">
            <a:avLst/>
          </a:prstGeom>
        </p:spPr>
      </p:pic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2625006" y="269257"/>
            <a:ext cx="4897242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记录蒜叶的生长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19089" y="1697348"/>
            <a:ext cx="4857750" cy="3248025"/>
            <a:chOff x="1665406" y="1791932"/>
            <a:chExt cx="4857750" cy="3248025"/>
          </a:xfrm>
        </p:grpSpPr>
        <p:pic>
          <p:nvPicPr>
            <p:cNvPr id="23" name="图片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5406" y="1791932"/>
              <a:ext cx="4857750" cy="324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2897913" y="2959534"/>
              <a:ext cx="2082621" cy="2616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1050" b="1" dirty="0" smtClean="0">
                  <a:latin typeface="黑体" pitchFamily="49" charset="-122"/>
                  <a:ea typeface="黑体" pitchFamily="49" charset="-122"/>
                </a:rPr>
                <a:t>第</a:t>
              </a:r>
              <a:r>
                <a:rPr lang="zh-CN" altLang="en-US" sz="1100" b="1" u="sng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   </a:t>
              </a:r>
              <a:r>
                <a:rPr lang="zh-CN" altLang="en-US" sz="1050" b="1" dirty="0" smtClean="0">
                  <a:latin typeface="黑体" pitchFamily="49" charset="-122"/>
                  <a:ea typeface="黑体" pitchFamily="49" charset="-122"/>
                </a:rPr>
                <a:t>小组蒜叶生长情况统计图</a:t>
              </a:r>
              <a:endParaRPr lang="zh-CN" altLang="en-US" sz="1050" b="1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22"/>
          <p:cNvSpPr txBox="1">
            <a:spLocks noChangeArrowheads="1"/>
          </p:cNvSpPr>
          <p:nvPr/>
        </p:nvSpPr>
        <p:spPr bwMode="auto">
          <a:xfrm>
            <a:off x="321614" y="4055966"/>
            <a:ext cx="8616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）在阳光下和房间里，蒜叶的生长变化情况有什么相同点？</a:t>
            </a: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2547372" y="269257"/>
            <a:ext cx="4897242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记录蒜叶的生长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661636" y="1036541"/>
            <a:ext cx="4176772" cy="2871225"/>
            <a:chOff x="1665406" y="1791932"/>
            <a:chExt cx="4857750" cy="3248025"/>
          </a:xfrm>
        </p:grpSpPr>
        <p:pic>
          <p:nvPicPr>
            <p:cNvPr id="17" name="图片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5406" y="1791932"/>
              <a:ext cx="4857750" cy="324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2897913" y="2959534"/>
              <a:ext cx="2082621" cy="2616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1050" b="1" dirty="0" smtClean="0">
                  <a:latin typeface="黑体" pitchFamily="49" charset="-122"/>
                  <a:ea typeface="黑体" pitchFamily="49" charset="-122"/>
                </a:rPr>
                <a:t>第</a:t>
              </a:r>
              <a:r>
                <a:rPr lang="zh-CN" altLang="en-US" sz="1100" b="1" u="sng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   </a:t>
              </a:r>
              <a:r>
                <a:rPr lang="zh-CN" altLang="en-US" sz="1050" b="1" dirty="0" smtClean="0">
                  <a:latin typeface="黑体" pitchFamily="49" charset="-122"/>
                  <a:ea typeface="黑体" pitchFamily="49" charset="-122"/>
                </a:rPr>
                <a:t>小组蒜叶生长情况统计图</a:t>
              </a:r>
              <a:endParaRPr lang="zh-CN" altLang="en-US" sz="1050" b="1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69473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2"/>
          <p:cNvSpPr txBox="1">
            <a:spLocks noChangeArrowheads="1"/>
          </p:cNvSpPr>
          <p:nvPr/>
        </p:nvSpPr>
        <p:spPr bwMode="auto">
          <a:xfrm>
            <a:off x="527050" y="4060882"/>
            <a:ext cx="784057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）比较图中每组数据的差，说说差的变化有什么特点。</a:t>
            </a:r>
          </a:p>
        </p:txBody>
      </p: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2625006" y="269257"/>
            <a:ext cx="4897242" cy="5616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等线"/>
                <a:cs typeface="等线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活动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记录蒜叶的生长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61636" y="1036541"/>
            <a:ext cx="4176772" cy="2871225"/>
            <a:chOff x="1665406" y="1791932"/>
            <a:chExt cx="4857750" cy="3248025"/>
          </a:xfrm>
        </p:grpSpPr>
        <p:pic>
          <p:nvPicPr>
            <p:cNvPr id="10" name="图片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5406" y="1791932"/>
              <a:ext cx="4857750" cy="324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2897913" y="2959534"/>
              <a:ext cx="2082621" cy="2616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1050" b="1" dirty="0" smtClean="0">
                  <a:latin typeface="黑体" pitchFamily="49" charset="-122"/>
                  <a:ea typeface="黑体" pitchFamily="49" charset="-122"/>
                </a:rPr>
                <a:t>第</a:t>
              </a:r>
              <a:r>
                <a:rPr lang="zh-CN" altLang="en-US" sz="1100" b="1" u="sng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   </a:t>
              </a:r>
              <a:r>
                <a:rPr lang="zh-CN" altLang="en-US" sz="1050" b="1" dirty="0" smtClean="0">
                  <a:latin typeface="黑体" pitchFamily="49" charset="-122"/>
                  <a:ea typeface="黑体" pitchFamily="49" charset="-122"/>
                </a:rPr>
                <a:t>小组蒜叶生长情况统计图</a:t>
              </a:r>
              <a:endParaRPr lang="zh-CN" altLang="en-US" sz="1050" b="1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32959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4565</TotalTime>
  <Pages>0</Pages>
  <Words>497</Words>
  <Characters>0</Characters>
  <Application>Microsoft Office PowerPoint</Application>
  <DocSecurity>0</DocSecurity>
  <PresentationFormat>全屏显示(16:9)</PresentationFormat>
  <Lines>0</Lines>
  <Paragraphs>47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lcj</dc:creator>
  <cp:lastModifiedBy>wangyanwen</cp:lastModifiedBy>
  <cp:revision>977</cp:revision>
  <dcterms:created xsi:type="dcterms:W3CDTF">2016-06-05T01:28:05Z</dcterms:created>
  <dcterms:modified xsi:type="dcterms:W3CDTF">2019-10-14T05:41:55Z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2052-9.1.0.4517</vt:lpwstr>
  </property>
</Properties>
</file>